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09" r:id="rId5"/>
    <p:sldId id="306" r:id="rId6"/>
    <p:sldId id="310" r:id="rId7"/>
    <p:sldId id="311" r:id="rId8"/>
    <p:sldId id="312" r:id="rId9"/>
    <p:sldId id="313" r:id="rId10"/>
    <p:sldId id="314" r:id="rId11"/>
    <p:sldId id="316" r:id="rId12"/>
    <p:sldId id="317" r:id="rId13"/>
    <p:sldId id="305" r:id="rId1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524" autoAdjust="0"/>
  </p:normalViewPr>
  <p:slideViewPr>
    <p:cSldViewPr snapToGrid="0">
      <p:cViewPr varScale="1">
        <p:scale>
          <a:sx n="97" d="100"/>
          <a:sy n="97" d="100"/>
        </p:scale>
        <p:origin x="103" y="41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2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CE86F1-D8A0-45FD-BF77-6EFF78168BC1}" type="datetime1">
              <a:rPr lang="pt-PT" smtClean="0"/>
              <a:t>11/11/2023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36FF-3651-4805-8211-A62DC0202993}" type="datetime1">
              <a:rPr lang="pt-PT" smtClean="0"/>
              <a:pPr/>
              <a:t>11/11/2023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7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58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8" descr="fotografia de folha de palma no fundo cor-de-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44" descr="Fotografia de folhas de palma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8" descr="fotografia de teclado portátil com limite de 2 folhas de palma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s-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13" descr="fechar fotografia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Fotografia de folhas de árvore de palma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9" name="Marcador de Posição d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5" name="Marcador de Posição do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6" name="Marcador de Posição do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0" name="Marcador de Posição d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7" name="Marcador de Posição do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8" name="Marcador de Posição do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1" name="Marcador de Posição d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9" name="Marcador de Posição do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21" name="Marcador de Posição d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GB" noProof="0"/>
              <a:t>Click icon to add SmartArt graphic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ção da Imagem 17" descr="grande fotografia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pt-PT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PT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4" name="Marcador de Posição do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do Item</a:t>
            </a:r>
          </a:p>
        </p:txBody>
      </p:sp>
      <p:sp>
        <p:nvSpPr>
          <p:cNvPr id="38" name="Marcador de Posição do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1" name="Marcador de Posição do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2" name="Marcador de Posição do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4" name="Marcador de Posição do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6" name="Marcador de Posição do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0" name="Marcador de Posição do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1" name="Marcador de Posição do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3" name="Marcador de Posição do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52" name="Marcador de Posição do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3" name="Marcador de Posição do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4" name="Marcador de Posição do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5" name="Marcador de Posição do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6" name="Marcador de Posição do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7" name="Marcador de Posição do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8" name="Marcador de Posição do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0" name="Marcador de Posição do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1" name="Marcador de Posição do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9" name="Marcador de Posição do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2" name="Marcador de Posição do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3" name="Marcador de Posição do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3" name="Marcador de Posição da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34" name="Marcador de Posição do Rodapé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35" name="Marcador de Posição do Número do Diapositivo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661528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pt-PT" dirty="0" err="1"/>
              <a:t>MindWork</a:t>
            </a:r>
            <a:endParaRPr lang="pt-PT" dirty="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992124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Interação Pessoa-Computador</a:t>
            </a:r>
          </a:p>
          <a:p>
            <a:pPr rtl="0"/>
            <a:r>
              <a:rPr lang="pt-PT" dirty="0"/>
              <a:t>3LEIC04 G05</a:t>
            </a:r>
          </a:p>
        </p:txBody>
      </p:sp>
      <p:pic>
        <p:nvPicPr>
          <p:cNvPr id="16" name="Marcador de Posição da Imagem 15" descr="fotografia de 2 homens a desenhar um gráfico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Obrigado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4420" y="4065739"/>
            <a:ext cx="3403159" cy="1729409"/>
          </a:xfrm>
        </p:spPr>
        <p:txBody>
          <a:bodyPr rtlCol="0"/>
          <a:lstStyle/>
          <a:p>
            <a:pPr algn="l" rtl="0"/>
            <a:r>
              <a:rPr lang="pt-PT" dirty="0"/>
              <a:t>Eduardo Machado up202105337 </a:t>
            </a:r>
          </a:p>
          <a:p>
            <a:pPr algn="l" rtl="0"/>
            <a:r>
              <a:rPr lang="pt-PT" dirty="0"/>
              <a:t>João Guedes up202108711</a:t>
            </a:r>
          </a:p>
          <a:p>
            <a:pPr algn="l" rtl="0"/>
            <a:r>
              <a:rPr lang="pt-PT" dirty="0"/>
              <a:t>Luís Relvas up202108661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1179992"/>
            <a:ext cx="4087368" cy="8412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PT" dirty="0"/>
              <a:t>Descrição da Ideia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2070827"/>
            <a:ext cx="5856101" cy="30411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 dirty="0" err="1"/>
              <a:t>MindWork</a:t>
            </a:r>
            <a:r>
              <a:rPr lang="pt-PT" dirty="0"/>
              <a:t> é uma aplicação desenvolvida para smartphones a pensar na rotina das pessoas mais “sábias”. O principal objetivo é tentar incutir no dia a dia dos utilizadores um momento para exercitarem a mente e saírem da rotina. </a:t>
            </a:r>
          </a:p>
          <a:p>
            <a:pPr rtl="0"/>
            <a:r>
              <a:rPr lang="pt-PT" dirty="0"/>
              <a:t>Nesta fase do projeto, foram implementadas 3 tarefas: </a:t>
            </a:r>
          </a:p>
          <a:p>
            <a:pPr marL="342900" indent="-342900" rtl="0">
              <a:buAutoNum type="arabicParenR"/>
            </a:pPr>
            <a:r>
              <a:rPr lang="pt-PT" dirty="0"/>
              <a:t>Realização do Desafio Diário;</a:t>
            </a:r>
          </a:p>
          <a:p>
            <a:pPr marL="342900" indent="-342900" rtl="0">
              <a:buAutoNum type="arabicParenR"/>
            </a:pPr>
            <a:r>
              <a:rPr lang="pt-PT" dirty="0"/>
              <a:t>Visualização do Ranking;</a:t>
            </a:r>
          </a:p>
          <a:p>
            <a:pPr marL="342900" indent="-342900" rtl="0">
              <a:buAutoNum type="arabicParenR"/>
            </a:pPr>
            <a:r>
              <a:rPr lang="pt-PT" dirty="0"/>
              <a:t>Pesquisa de Perfis;</a:t>
            </a:r>
          </a:p>
        </p:txBody>
      </p:sp>
      <p:pic>
        <p:nvPicPr>
          <p:cNvPr id="17" name="Marcador de Posição da Imagem 16" descr="membro da equipa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1179992"/>
            <a:ext cx="2498836" cy="2556128"/>
          </a:xfrm>
        </p:spPr>
      </p:pic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/>
              <a:t>Plano de negócios da Contoso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35F26-50E7-00B4-0F71-5D579251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90" y="1146942"/>
            <a:ext cx="9277219" cy="841248"/>
          </a:xfrm>
        </p:spPr>
        <p:txBody>
          <a:bodyPr/>
          <a:lstStyle/>
          <a:p>
            <a:r>
              <a:rPr lang="pt-PT" dirty="0"/>
              <a:t>Realização do Desafio Diário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8572C6-CE06-3D07-8142-64DAB2798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640" y="1988190"/>
            <a:ext cx="1412400" cy="304958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C7FDB-E736-AB00-6204-2541F176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85F51-DC76-3F50-80B8-BA1D1491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30327-49D5-44F5-8A4E-934FDC6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3</a:t>
            </a:fld>
            <a:endParaRPr lang="pt-PT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E08D14-D879-35F1-7B77-08321B38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510" y="1988190"/>
            <a:ext cx="1422389" cy="3049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B8379-D080-D99A-46A9-7E1ADF799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369" y="1988190"/>
            <a:ext cx="1415412" cy="3049587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05231AFB-DAE7-00FC-FABE-D3A19B5DA120}"/>
              </a:ext>
            </a:extLst>
          </p:cNvPr>
          <p:cNvSpPr/>
          <p:nvPr/>
        </p:nvSpPr>
        <p:spPr>
          <a:xfrm>
            <a:off x="3641834" y="4126624"/>
            <a:ext cx="733097" cy="17736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FD3F3609-6B74-5780-3E7A-C5FA9E98A64D}"/>
              </a:ext>
            </a:extLst>
          </p:cNvPr>
          <p:cNvSpPr/>
          <p:nvPr/>
        </p:nvSpPr>
        <p:spPr>
          <a:xfrm>
            <a:off x="8969549" y="4303986"/>
            <a:ext cx="733097" cy="17736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85D09-743D-1C03-40EB-37D9BF1D6DA9}"/>
              </a:ext>
            </a:extLst>
          </p:cNvPr>
          <p:cNvSpPr txBox="1"/>
          <p:nvPr/>
        </p:nvSpPr>
        <p:spPr>
          <a:xfrm>
            <a:off x="3787666" y="4481348"/>
            <a:ext cx="1249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Começa por escolher o desafio diário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F1515-68D6-19B5-65DA-C85D030EB739}"/>
              </a:ext>
            </a:extLst>
          </p:cNvPr>
          <p:cNvSpPr txBox="1"/>
          <p:nvPr/>
        </p:nvSpPr>
        <p:spPr>
          <a:xfrm>
            <a:off x="6641224" y="3310759"/>
            <a:ext cx="1048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Resolve o Enigma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5F4DE-C78D-0B52-38F4-75FE2309EF20}"/>
              </a:ext>
            </a:extLst>
          </p:cNvPr>
          <p:cNvSpPr txBox="1"/>
          <p:nvPr/>
        </p:nvSpPr>
        <p:spPr>
          <a:xfrm>
            <a:off x="9514490" y="3596100"/>
            <a:ext cx="1220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Após concluíres o desafio diário verifica a tua posição no ranking</a:t>
            </a:r>
          </a:p>
        </p:txBody>
      </p:sp>
    </p:spTree>
    <p:extLst>
      <p:ext uri="{BB962C8B-B14F-4D97-AF65-F5344CB8AC3E}">
        <p14:creationId xmlns:p14="http://schemas.microsoft.com/office/powerpoint/2010/main" val="36543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35F26-50E7-00B4-0F71-5D579251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90" y="1146942"/>
            <a:ext cx="9277219" cy="841248"/>
          </a:xfrm>
        </p:spPr>
        <p:txBody>
          <a:bodyPr/>
          <a:lstStyle/>
          <a:p>
            <a:r>
              <a:rPr lang="pt-PT" dirty="0"/>
              <a:t>Visualização do Ranking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C7FDB-E736-AB00-6204-2541F176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85F51-DC76-3F50-80B8-BA1D1491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30327-49D5-44F5-8A4E-934FDC6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4</a:t>
            </a:fld>
            <a:endParaRPr lang="pt-PT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B83894-AECE-2105-6EDC-B3BC02E69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4832" y="2086958"/>
            <a:ext cx="1482335" cy="3223933"/>
          </a:xfr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430DE7B4-56FD-B8ED-4751-988252A12454}"/>
              </a:ext>
            </a:extLst>
          </p:cNvPr>
          <p:cNvSpPr/>
          <p:nvPr/>
        </p:nvSpPr>
        <p:spPr>
          <a:xfrm rot="10800000">
            <a:off x="4670534" y="2944968"/>
            <a:ext cx="733097" cy="17736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294E3-BC2F-B180-D824-39B874C4E580}"/>
              </a:ext>
            </a:extLst>
          </p:cNvPr>
          <p:cNvSpPr txBox="1"/>
          <p:nvPr/>
        </p:nvSpPr>
        <p:spPr>
          <a:xfrm>
            <a:off x="7141779" y="3263462"/>
            <a:ext cx="21007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Aqui, poderás verificar em que posição te encontras, tendo vários filtros que te permitem saber a tua posição num determinado período de tempo.</a:t>
            </a:r>
          </a:p>
        </p:txBody>
      </p:sp>
    </p:spTree>
    <p:extLst>
      <p:ext uri="{BB962C8B-B14F-4D97-AF65-F5344CB8AC3E}">
        <p14:creationId xmlns:p14="http://schemas.microsoft.com/office/powerpoint/2010/main" val="181836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35F26-50E7-00B4-0F71-5D579251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90" y="1146942"/>
            <a:ext cx="9277219" cy="841248"/>
          </a:xfrm>
        </p:spPr>
        <p:txBody>
          <a:bodyPr/>
          <a:lstStyle/>
          <a:p>
            <a:r>
              <a:rPr lang="pt-PT" dirty="0"/>
              <a:t>Pesquisa de Perfis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C7FDB-E736-AB00-6204-2541F176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85F51-DC76-3F50-80B8-BA1D1491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30327-49D5-44F5-8A4E-934FDC6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5</a:t>
            </a:fld>
            <a:endParaRPr lang="pt-PT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507E0B-750C-8AAE-5511-0C870FB33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462" y="2048969"/>
            <a:ext cx="1461076" cy="3156969"/>
          </a:xfr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336E471B-7623-6ACC-3DE7-D6A979FC6458}"/>
              </a:ext>
            </a:extLst>
          </p:cNvPr>
          <p:cNvSpPr/>
          <p:nvPr/>
        </p:nvSpPr>
        <p:spPr>
          <a:xfrm rot="10800000">
            <a:off x="4690241" y="2519299"/>
            <a:ext cx="733097" cy="17736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0D85BF-6E1C-E2A2-7FE4-177DCB70002E}"/>
              </a:ext>
            </a:extLst>
          </p:cNvPr>
          <p:cNvSpPr txBox="1"/>
          <p:nvPr/>
        </p:nvSpPr>
        <p:spPr>
          <a:xfrm>
            <a:off x="7003831" y="2519299"/>
            <a:ext cx="20613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Na aba de pesquisa, poderás, como indica o nome, pesquisar pelos teus amigos ou até mesmo adicionar alguém dos recomendados.</a:t>
            </a:r>
          </a:p>
        </p:txBody>
      </p:sp>
    </p:spTree>
    <p:extLst>
      <p:ext uri="{BB962C8B-B14F-4D97-AF65-F5344CB8AC3E}">
        <p14:creationId xmlns:p14="http://schemas.microsoft.com/office/powerpoint/2010/main" val="385911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35F26-50E7-00B4-0F71-5D579251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90" y="1146942"/>
            <a:ext cx="9277219" cy="841248"/>
          </a:xfrm>
        </p:spPr>
        <p:txBody>
          <a:bodyPr/>
          <a:lstStyle/>
          <a:p>
            <a:r>
              <a:rPr lang="pt-PT" dirty="0"/>
              <a:t>Resultados da Avaliação Heurística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C7FDB-E736-AB00-6204-2541F176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85F51-DC76-3F50-80B8-BA1D1491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30327-49D5-44F5-8A4E-934FDC6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6</a:t>
            </a:fld>
            <a:endParaRPr lang="pt-PT" noProof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82A0FA1-73F2-0017-338B-068DB9F95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481536"/>
              </p:ext>
            </p:extLst>
          </p:nvPr>
        </p:nvGraphicFramePr>
        <p:xfrm>
          <a:off x="1457390" y="1988190"/>
          <a:ext cx="9247395" cy="3400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941">
                  <a:extLst>
                    <a:ext uri="{9D8B030D-6E8A-4147-A177-3AD203B41FA5}">
                      <a16:colId xmlns:a16="http://schemas.microsoft.com/office/drawing/2014/main" val="825392758"/>
                    </a:ext>
                  </a:extLst>
                </a:gridCol>
                <a:gridCol w="4758366">
                  <a:extLst>
                    <a:ext uri="{9D8B030D-6E8A-4147-A177-3AD203B41FA5}">
                      <a16:colId xmlns:a16="http://schemas.microsoft.com/office/drawing/2014/main" val="890931103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360584983"/>
                    </a:ext>
                  </a:extLst>
                </a:gridCol>
                <a:gridCol w="1298392">
                  <a:extLst>
                    <a:ext uri="{9D8B030D-6E8A-4147-A177-3AD203B41FA5}">
                      <a16:colId xmlns:a16="http://schemas.microsoft.com/office/drawing/2014/main" val="3163562873"/>
                    </a:ext>
                  </a:extLst>
                </a:gridCol>
              </a:tblGrid>
              <a:tr h="453311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Problema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Heurística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Severidade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649"/>
                  </a:ext>
                </a:extLst>
              </a:tr>
              <a:tr h="43527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A forma como são apresentados os pontos como o uso do dólar ($) não deixa claro que é uma moeda virtual. 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897267"/>
                  </a:ext>
                </a:extLst>
              </a:tr>
              <a:tr h="43527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O acesso ao jogo não é intuitivo visto que se clicarmos no nome do jogo não nos redireciona para o jogo, apenas o ícone de NEW. 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258006"/>
                  </a:ext>
                </a:extLst>
              </a:tr>
              <a:tr h="43527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Os dados não são apresentados de forma clara. Não está bem identificada a diferença entre o que é a moeda virtual e a pontuação do jogo.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38931"/>
                  </a:ext>
                </a:extLst>
              </a:tr>
              <a:tr h="696432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Após concluir o jogo e ver a pontuação, somos levados para uma página com o ranking. No entanto, não deixa claro se se trata do ranking para esse jogo em específico ou da pontuação geral. 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34687"/>
                  </a:ext>
                </a:extLst>
              </a:tr>
              <a:tr h="696432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Ao visualizar a lista de jogos, é possível visualizar um “mais” ao lado da data, que dá a entender ao utilizador que se pode adicionar alguma coisa. No entanto, não tem utilidade nenhuma. 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8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37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35F26-50E7-00B4-0F71-5D579251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90" y="1146942"/>
            <a:ext cx="9277219" cy="841248"/>
          </a:xfrm>
        </p:spPr>
        <p:txBody>
          <a:bodyPr/>
          <a:lstStyle/>
          <a:p>
            <a:r>
              <a:rPr lang="pt-PT" dirty="0"/>
              <a:t>Resultados da Avaliação Heurística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C7FDB-E736-AB00-6204-2541F176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85F51-DC76-3F50-80B8-BA1D1491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30327-49D5-44F5-8A4E-934FDC6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7</a:t>
            </a:fld>
            <a:endParaRPr lang="pt-PT" noProof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82A0FA1-73F2-0017-338B-068DB9F95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018966"/>
              </p:ext>
            </p:extLst>
          </p:nvPr>
        </p:nvGraphicFramePr>
        <p:xfrm>
          <a:off x="1457390" y="1988190"/>
          <a:ext cx="9257648" cy="3726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194">
                  <a:extLst>
                    <a:ext uri="{9D8B030D-6E8A-4147-A177-3AD203B41FA5}">
                      <a16:colId xmlns:a16="http://schemas.microsoft.com/office/drawing/2014/main" val="825392758"/>
                    </a:ext>
                  </a:extLst>
                </a:gridCol>
                <a:gridCol w="4758366">
                  <a:extLst>
                    <a:ext uri="{9D8B030D-6E8A-4147-A177-3AD203B41FA5}">
                      <a16:colId xmlns:a16="http://schemas.microsoft.com/office/drawing/2014/main" val="890931103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360584983"/>
                    </a:ext>
                  </a:extLst>
                </a:gridCol>
                <a:gridCol w="1298392">
                  <a:extLst>
                    <a:ext uri="{9D8B030D-6E8A-4147-A177-3AD203B41FA5}">
                      <a16:colId xmlns:a16="http://schemas.microsoft.com/office/drawing/2014/main" val="3163562873"/>
                    </a:ext>
                  </a:extLst>
                </a:gridCol>
              </a:tblGrid>
              <a:tr h="485356">
                <a:tc>
                  <a:txBody>
                    <a:bodyPr/>
                    <a:lstStyle/>
                    <a:p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Problema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Heurística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800" dirty="0">
                          <a:solidFill>
                            <a:schemeClr val="tx1"/>
                          </a:solidFill>
                        </a:rPr>
                        <a:t>Severidade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3649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desafios na página principal estão ordenados do mais antigo para o mais recente. O mais recente devia estar no topo.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897267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Quando o prazo para concluir uma tarefa específica tiver expirado, não há nada que indique que não possa realizar uma ação sobre ela (por exemplo, ao clicar, pode surgir um pop-up a informar algo como "Não pode realizar mais ações neste desafio.").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258006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há forma de saber o montante total de pontos/créditos que um jogador ganhou, apenas o montante que ganhou num dia/mês/ano e o saldo atual.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38931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há indicação quando a quantidade de pontos/créditos não é suficiente para desbloquear uma pista dentro do quebra-cabeça.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34687"/>
                  </a:ext>
                </a:extLst>
              </a:tr>
              <a:tr h="47774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há uma indicação clara de que as tarefas de outras semanas podem ser visualizadas ao interagir com o número da semana (por exemplo, setas para ver a semana anterior/próxima poderiam ser adicionadas).</a:t>
                      </a:r>
                      <a:endParaRPr lang="pt-PT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8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548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35F26-50E7-00B4-0F71-5D579251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90" y="1146942"/>
            <a:ext cx="9277219" cy="841248"/>
          </a:xfrm>
        </p:spPr>
        <p:txBody>
          <a:bodyPr/>
          <a:lstStyle/>
          <a:p>
            <a:r>
              <a:rPr lang="pt-PT" dirty="0"/>
              <a:t>Correções para a Fase 3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C7FDB-E736-AB00-6204-2541F176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85F51-DC76-3F50-80B8-BA1D1491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30327-49D5-44F5-8A4E-934FDC6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8</a:t>
            </a:fld>
            <a:endParaRPr lang="pt-PT" noProof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00A50E6-7134-3745-8780-79FE5A7F1C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205648"/>
              </p:ext>
            </p:extLst>
          </p:nvPr>
        </p:nvGraphicFramePr>
        <p:xfrm>
          <a:off x="1463675" y="1988190"/>
          <a:ext cx="9270934" cy="2999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315">
                  <a:extLst>
                    <a:ext uri="{9D8B030D-6E8A-4147-A177-3AD203B41FA5}">
                      <a16:colId xmlns:a16="http://schemas.microsoft.com/office/drawing/2014/main" val="279249662"/>
                    </a:ext>
                  </a:extLst>
                </a:gridCol>
                <a:gridCol w="7140619">
                  <a:extLst>
                    <a:ext uri="{9D8B030D-6E8A-4147-A177-3AD203B41FA5}">
                      <a16:colId xmlns:a16="http://schemas.microsoft.com/office/drawing/2014/main" val="3842866138"/>
                    </a:ext>
                  </a:extLst>
                </a:gridCol>
              </a:tblGrid>
              <a:tr h="468763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Problema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Solução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737855"/>
                  </a:ext>
                </a:extLst>
              </a:tr>
              <a:tr h="50620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Reordenar a forma como são mostrados na pagina inicial os Desafios Diários: Ordenar do mais recente para o mais antigo.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7398"/>
                  </a:ext>
                </a:extLst>
              </a:tr>
              <a:tr h="50620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Introduzir uma pagina com </a:t>
                      </a:r>
                      <a:r>
                        <a:rPr lang="pt-PT" sz="1200" dirty="0" err="1">
                          <a:solidFill>
                            <a:schemeClr val="tx1"/>
                          </a:solidFill>
                        </a:rPr>
                        <a:t>FAQ’s</a:t>
                      </a:r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 que permita esclarecer eventuais duvidas sobre a utilização da aplicação.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762759"/>
                  </a:ext>
                </a:extLst>
              </a:tr>
              <a:tr h="50620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Na parte do Ranking adicionar mais um  filtro para que os utilizadores possam saber qual a sua pontuação total desde que começaram a interagir com a aplicação.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237946"/>
                  </a:ext>
                </a:extLst>
              </a:tr>
              <a:tr h="50620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Introduzir uma restrição na pagina inicial que impede o utilizador de realizar um desafio diário que já tenha expirado.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516718"/>
                  </a:ext>
                </a:extLst>
              </a:tr>
              <a:tr h="506200"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solidFill>
                            <a:schemeClr val="tx1"/>
                          </a:solidFill>
                        </a:rPr>
                        <a:t>Clarificar a diferença entre moedas virtuais e a pontuação obtida na realização dos desafios diários.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653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46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CF6704-DA0A-694A-97E8-CE207E7A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447320"/>
            <a:ext cx="9032681" cy="841248"/>
          </a:xfrm>
        </p:spPr>
        <p:txBody>
          <a:bodyPr/>
          <a:lstStyle/>
          <a:p>
            <a:r>
              <a:rPr lang="pt-PT" dirty="0"/>
              <a:t>Conclusões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91FA5-3278-32C7-960B-85CCA3A7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449002"/>
            <a:ext cx="9032682" cy="2554685"/>
          </a:xfrm>
        </p:spPr>
        <p:txBody>
          <a:bodyPr/>
          <a:lstStyle/>
          <a:p>
            <a:r>
              <a:rPr lang="pt-PT" dirty="0"/>
              <a:t>Ao longo desta fase, iniciamos o desenvolvimento do protótipo para a nossa aplicação, tendo sempre em mente o objetivo da nossa aplicação.</a:t>
            </a:r>
          </a:p>
          <a:p>
            <a:r>
              <a:rPr lang="pt-PT" dirty="0"/>
              <a:t>Esse protótipo foi de seguida avaliado por </a:t>
            </a:r>
            <a:r>
              <a:rPr lang="pt-PT" i="1" dirty="0"/>
              <a:t>experts</a:t>
            </a:r>
            <a:r>
              <a:rPr lang="pt-PT" dirty="0"/>
              <a:t>, que nos permitiu obter pontos de vista completamente diferentes dos nossos. Estes pontos de vista serão muito uteis num </a:t>
            </a:r>
            <a:r>
              <a:rPr lang="pt-PT"/>
              <a:t>desenvolvimento futuro da </a:t>
            </a:r>
            <a:r>
              <a:rPr lang="pt-PT" dirty="0"/>
              <a:t>aplicação.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5CA49-FA96-A811-638A-A5124736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D4B63-5BD9-1F7B-DB6F-6078D908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9FB41-D755-7944-366F-49EA3D9A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9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5810703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1_TF10081922_Win32" id="{560789CD-51CA-4970-84D3-9D05758114A9}" vid="{169CAE8B-9EE2-4485-A71E-84B36948092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{D3930169-7679-4936-88B6-39B12D88ABAA}tf10081922_win32</Template>
  <TotalTime>50</TotalTime>
  <Words>777</Words>
  <Application>Microsoft Office PowerPoint</Application>
  <PresentationFormat>Widescreen</PresentationFormat>
  <Paragraphs>117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Quire Sans Pro Light</vt:lpstr>
      <vt:lpstr>Tisa Offc Serif Pro</vt:lpstr>
      <vt:lpstr>Tema do Office</vt:lpstr>
      <vt:lpstr>MindWork</vt:lpstr>
      <vt:lpstr>Descrição da Ideia</vt:lpstr>
      <vt:lpstr>Realização do Desafio Diário</vt:lpstr>
      <vt:lpstr>Visualização do Ranking</vt:lpstr>
      <vt:lpstr>Pesquisa de Perfis</vt:lpstr>
      <vt:lpstr>Resultados da Avaliação Heurística</vt:lpstr>
      <vt:lpstr>Resultados da Avaliação Heurística</vt:lpstr>
      <vt:lpstr>Correções para a Fase 3</vt:lpstr>
      <vt:lpstr>Conclusões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MindWork</dc:title>
  <dc:creator>Luis Relvas</dc:creator>
  <cp:lastModifiedBy>Luis Relvas</cp:lastModifiedBy>
  <cp:revision>1</cp:revision>
  <dcterms:created xsi:type="dcterms:W3CDTF">2023-11-11T23:30:30Z</dcterms:created>
  <dcterms:modified xsi:type="dcterms:W3CDTF">2023-11-12T00:20:35Z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